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44" d="100"/>
          <a:sy n="144" d="100"/>
        </p:scale>
        <p:origin x="-952"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47135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5.jp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46.jp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8.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6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65850" y="321675"/>
            <a:ext cx="8412300" cy="456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a:t>UN Treaty on the Prohibition</a:t>
            </a:r>
            <a:endParaRPr sz="4400"/>
          </a:p>
          <a:p>
            <a:pPr marL="0" lvl="0" indent="0" rtl="0">
              <a:spcBef>
                <a:spcPts val="0"/>
              </a:spcBef>
              <a:spcAft>
                <a:spcPts val="0"/>
              </a:spcAft>
              <a:buNone/>
            </a:pPr>
            <a:r>
              <a:rPr lang="en" sz="4400"/>
              <a:t>of Nuclear Weapons 2017</a:t>
            </a:r>
            <a:endParaRPr sz="4400">
              <a:latin typeface="Oswald"/>
              <a:ea typeface="Oswald"/>
              <a:cs typeface="Oswald"/>
              <a:sym typeface="Oswald"/>
            </a:endParaRPr>
          </a:p>
          <a:p>
            <a:pPr marL="0" lvl="0" indent="0">
              <a:spcBef>
                <a:spcPts val="0"/>
              </a:spcBef>
              <a:spcAft>
                <a:spcPts val="0"/>
              </a:spcAft>
              <a:buNone/>
            </a:pPr>
            <a:endParaRPr sz="1800">
              <a:solidFill>
                <a:schemeClr val="accent3"/>
              </a:solidFill>
              <a:latin typeface="Average"/>
              <a:ea typeface="Average"/>
              <a:cs typeface="Average"/>
              <a:sym typeface="Average"/>
            </a:endParaRPr>
          </a:p>
          <a:p>
            <a:pPr marL="0" lvl="0" indent="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r>
              <a:rPr lang="en" sz="1800">
                <a:solidFill>
                  <a:schemeClr val="accent3"/>
                </a:solidFill>
              </a:rPr>
              <a:t>SIGNATURE AND RATIFICATION</a:t>
            </a:r>
            <a:endParaRPr sz="1800">
              <a:solidFill>
                <a:schemeClr val="accent3"/>
              </a:solidFill>
            </a:endParaRPr>
          </a:p>
          <a:p>
            <a:pPr marL="0" lvl="0" indent="0">
              <a:spcBef>
                <a:spcPts val="0"/>
              </a:spcBef>
              <a:spcAft>
                <a:spcPts val="0"/>
              </a:spcAft>
              <a:buNone/>
            </a:pPr>
            <a:endParaRPr sz="1200">
              <a:solidFill>
                <a:schemeClr val="accent3"/>
              </a:solidFill>
            </a:endParaRPr>
          </a:p>
          <a:p>
            <a:pPr marL="0" lvl="0" indent="0">
              <a:spcBef>
                <a:spcPts val="0"/>
              </a:spcBef>
              <a:spcAft>
                <a:spcPts val="0"/>
              </a:spcAft>
              <a:buNone/>
            </a:pPr>
            <a:endParaRPr sz="1200">
              <a:solidFill>
                <a:schemeClr val="accent3"/>
              </a:solidFill>
            </a:endParaRPr>
          </a:p>
          <a:p>
            <a:pPr marL="0" lvl="0" indent="0">
              <a:spcBef>
                <a:spcPts val="0"/>
              </a:spcBef>
              <a:spcAft>
                <a:spcPts val="0"/>
              </a:spcAft>
              <a:buNone/>
            </a:pPr>
            <a:endParaRPr sz="1200">
              <a:solidFill>
                <a:schemeClr val="accent3"/>
              </a:solidFill>
            </a:endParaRPr>
          </a:p>
          <a:p>
            <a:pPr marL="0" lvl="0" indent="0">
              <a:spcBef>
                <a:spcPts val="0"/>
              </a:spcBef>
              <a:spcAft>
                <a:spcPts val="0"/>
              </a:spcAft>
              <a:buNone/>
            </a:pPr>
            <a:endParaRPr sz="1200">
              <a:solidFill>
                <a:schemeClr val="accent3"/>
              </a:solidFill>
            </a:endParaRPr>
          </a:p>
          <a:p>
            <a:pPr marL="0" lvl="0" indent="0">
              <a:spcBef>
                <a:spcPts val="0"/>
              </a:spcBef>
              <a:spcAft>
                <a:spcPts val="0"/>
              </a:spcAft>
              <a:buNone/>
            </a:pPr>
            <a:endParaRPr sz="1200">
              <a:solidFill>
                <a:schemeClr val="accent3"/>
              </a:solidFill>
            </a:endParaRPr>
          </a:p>
          <a:p>
            <a:pPr marL="0" lvl="0" indent="0">
              <a:spcBef>
                <a:spcPts val="0"/>
              </a:spcBef>
              <a:spcAft>
                <a:spcPts val="0"/>
              </a:spcAft>
              <a:buNone/>
            </a:pPr>
            <a:endParaRPr sz="1200">
              <a:solidFill>
                <a:schemeClr val="accent3"/>
              </a:solidFill>
            </a:endParaRPr>
          </a:p>
        </p:txBody>
      </p:sp>
      <p:pic>
        <p:nvPicPr>
          <p:cNvPr id="60" name="Shape 60"/>
          <p:cNvPicPr preferRelativeResize="0"/>
          <p:nvPr/>
        </p:nvPicPr>
        <p:blipFill>
          <a:blip r:embed="rId3">
            <a:alphaModFix/>
          </a:blip>
          <a:stretch>
            <a:fillRect/>
          </a:stretch>
        </p:blipFill>
        <p:spPr>
          <a:xfrm>
            <a:off x="4005263" y="3733800"/>
            <a:ext cx="1133475" cy="11334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Central African Republic</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Faustin Archange Touadera, President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14" name="Shape 114"/>
          <p:cNvPicPr preferRelativeResize="0"/>
          <p:nvPr/>
        </p:nvPicPr>
        <p:blipFill rotWithShape="1">
          <a:blip r:embed="rId3">
            <a:alphaModFix/>
          </a:blip>
          <a:srcRect l="2176" r="17210"/>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Chile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Michelle Bachelet Jeria, President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20" name="Shape 120"/>
          <p:cNvPicPr preferRelativeResize="0"/>
          <p:nvPr/>
        </p:nvPicPr>
        <p:blipFill rotWithShape="1">
          <a:blip r:embed="rId3">
            <a:alphaModFix/>
          </a:blip>
          <a:srcRect l="11411" r="1306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Comoros</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Azali Assoumali, President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26" name="Shape 126"/>
          <p:cNvPicPr preferRelativeResize="0"/>
          <p:nvPr/>
        </p:nvPicPr>
        <p:blipFill rotWithShape="1">
          <a:blip r:embed="rId3">
            <a:alphaModFix/>
          </a:blip>
          <a:srcRect l="5948" r="8456"/>
          <a:stretch/>
        </p:blipFill>
        <p:spPr>
          <a:xfrm>
            <a:off x="3319900" y="0"/>
            <a:ext cx="5824101"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Republic of the Congo</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Jean-Claude Gakosso, Minister of Foreign Affairs, Cooperation and Congolese Abroad</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32" name="Shape 132"/>
          <p:cNvPicPr preferRelativeResize="0"/>
          <p:nvPr/>
        </p:nvPicPr>
        <p:blipFill rotWithShape="1">
          <a:blip r:embed="rId3">
            <a:alphaModFix/>
          </a:blip>
          <a:srcRect l="32339" r="3962"/>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Costa Rica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Mr. Luis Guillermo Solís Rivera,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38" name="Shape 138"/>
          <p:cNvPicPr preferRelativeResize="0"/>
          <p:nvPr/>
        </p:nvPicPr>
        <p:blipFill rotWithShape="1">
          <a:blip r:embed="rId3">
            <a:alphaModFix/>
          </a:blip>
          <a:srcRect l="10858" r="10851"/>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Côte d’Ivoire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Marcel Amon-Tanoh,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44" name="Shape 144"/>
          <p:cNvPicPr preferRelativeResize="0"/>
          <p:nvPr/>
        </p:nvPicPr>
        <p:blipFill rotWithShape="1">
          <a:blip r:embed="rId3">
            <a:alphaModFix/>
          </a:blip>
          <a:srcRect l="15239" r="9243"/>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Cuba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Bruno Eduardo Rodríguez Parrilla,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50" name="Shape 150"/>
          <p:cNvPicPr preferRelativeResize="0"/>
          <p:nvPr/>
        </p:nvPicPr>
        <p:blipFill rotWithShape="1">
          <a:blip r:embed="rId3">
            <a:alphaModFix/>
          </a:blip>
          <a:srcRect l="13965" r="1050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Cuba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Mrs. Anayansi Rodríguez Camejo, Permanent Representative to the United Nations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30 JANUARY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56" name="Shape 156"/>
          <p:cNvPicPr preferRelativeResize="0"/>
          <p:nvPr/>
        </p:nvPicPr>
        <p:blipFill rotWithShape="1">
          <a:blip r:embed="rId3">
            <a:alphaModFix/>
          </a:blip>
          <a:srcRect l="21617" r="14687"/>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Democratic Republic of the Congo</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Leonard She Okitundu, Vice-Prime Minister and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62" name="Shape 162"/>
          <p:cNvPicPr preferRelativeResize="0"/>
          <p:nvPr/>
        </p:nvPicPr>
        <p:blipFill rotWithShape="1">
          <a:blip r:embed="rId3">
            <a:alphaModFix/>
          </a:blip>
          <a:srcRect l="12235" r="1223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Dominican Republic</a:t>
            </a:r>
            <a:endParaRPr sz="3600"/>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Miguel Vargas Maldonado, Minister of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7 JUNE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68" name="Shape 168"/>
          <p:cNvPicPr preferRelativeResize="0"/>
          <p:nvPr/>
        </p:nvPicPr>
        <p:blipFill rotWithShape="1">
          <a:blip r:embed="rId3">
            <a:alphaModFix/>
          </a:blip>
          <a:srcRect l="22146" r="14159"/>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960150" y="288600"/>
            <a:ext cx="7223700" cy="4566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800">
                <a:solidFill>
                  <a:schemeClr val="accent3"/>
                </a:solidFill>
                <a:latin typeface="Average"/>
                <a:ea typeface="Average"/>
                <a:cs typeface="Average"/>
                <a:sym typeface="Average"/>
              </a:rPr>
              <a:t>The Treaty on the Prohibition of Nuclear Weapons opened for signature at United Nations Headquarters on 20 September 2017.</a:t>
            </a:r>
            <a:endParaRPr sz="1800">
              <a:solidFill>
                <a:schemeClr val="accent3"/>
              </a:solidFill>
              <a:latin typeface="Average"/>
              <a:ea typeface="Average"/>
              <a:cs typeface="Average"/>
              <a:sym typeface="Average"/>
            </a:endParaRPr>
          </a:p>
          <a:p>
            <a:pPr marL="0" lvl="0" indent="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r>
              <a:rPr lang="en" sz="1800">
                <a:solidFill>
                  <a:schemeClr val="accent3"/>
                </a:solidFill>
                <a:latin typeface="Average"/>
                <a:ea typeface="Average"/>
                <a:cs typeface="Average"/>
                <a:sym typeface="Average"/>
              </a:rPr>
              <a:t>It will enter into force 90 days after the fiftieth instrument of ratification, acceptance, approval or accession has been deposited.</a:t>
            </a: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Ecuador</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Lenin Moreno Garcés, President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74" name="Shape 174"/>
          <p:cNvPicPr preferRelativeResize="0"/>
          <p:nvPr/>
        </p:nvPicPr>
        <p:blipFill rotWithShape="1">
          <a:blip r:embed="rId3">
            <a:alphaModFix/>
          </a:blip>
          <a:srcRect l="5127" r="31729"/>
          <a:stretch/>
        </p:blipFill>
        <p:spPr>
          <a:xfrm>
            <a:off x="3319900" y="0"/>
            <a:ext cx="5824100" cy="51434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El Salvador</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Hugo Roger Martínez Bonilla,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80" name="Shape 180"/>
          <p:cNvPicPr preferRelativeResize="0"/>
          <p:nvPr/>
        </p:nvPicPr>
        <p:blipFill rotWithShape="1">
          <a:blip r:embed="rId3">
            <a:alphaModFix/>
          </a:blip>
          <a:srcRect l="11894" r="12582"/>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Fiji</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Josaia Voreqe Bainimarama, Prime Minister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86" name="Shape 186"/>
          <p:cNvPicPr preferRelativeResize="0"/>
          <p:nvPr/>
        </p:nvPicPr>
        <p:blipFill rotWithShape="1">
          <a:blip r:embed="rId3">
            <a:alphaModFix/>
          </a:blip>
          <a:srcRect l="11283" r="13193"/>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The Gambia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Adama Barrow,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92" name="Shape 192"/>
          <p:cNvPicPr preferRelativeResize="0"/>
          <p:nvPr/>
        </p:nvPicPr>
        <p:blipFill rotWithShape="1">
          <a:blip r:embed="rId3">
            <a:alphaModFix/>
          </a:blip>
          <a:srcRect l="35269" r="1031"/>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Ghana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Shirley Ayorkor Botchwey, Minister for Foreign Affairs and Regional Integration</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98" name="Shape 198"/>
          <p:cNvPicPr preferRelativeResize="0"/>
          <p:nvPr/>
        </p:nvPicPr>
        <p:blipFill rotWithShape="1">
          <a:blip r:embed="rId3">
            <a:alphaModFix/>
          </a:blip>
          <a:srcRect l="10864" r="25448"/>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Guatemala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Sandra Erica Jovel Polanco, Minister of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04" name="Shape 204"/>
          <p:cNvPicPr preferRelativeResize="0"/>
          <p:nvPr/>
        </p:nvPicPr>
        <p:blipFill rotWithShape="1">
          <a:blip r:embed="rId3">
            <a:alphaModFix/>
          </a:blip>
          <a:srcRect l="15675" r="20630"/>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Guyana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David Arthur Granger,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10" name="Shape 210"/>
          <p:cNvPicPr preferRelativeResize="0"/>
          <p:nvPr/>
        </p:nvPicPr>
        <p:blipFill rotWithShape="1">
          <a:blip r:embed="rId3">
            <a:alphaModFix/>
          </a:blip>
          <a:srcRect l="13965" r="1050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Guyana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David Arthur Granger,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16" name="Shape 216"/>
          <p:cNvPicPr preferRelativeResize="0"/>
          <p:nvPr/>
        </p:nvPicPr>
        <p:blipFill rotWithShape="1">
          <a:blip r:embed="rId3">
            <a:alphaModFix/>
          </a:blip>
          <a:srcRect l="4509" r="19962"/>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Holy See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Archbishop Paul Richard Gallagher, Secretary for Relations with States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22" name="Shape 222"/>
          <p:cNvPicPr preferRelativeResize="0"/>
          <p:nvPr/>
        </p:nvPicPr>
        <p:blipFill rotWithShape="1">
          <a:blip r:embed="rId3">
            <a:alphaModFix/>
          </a:blip>
          <a:srcRect l="15725" r="874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Holy See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Archbishop Paul Richard Gallagher, Secretary for Relations with States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28" name="Shape 228"/>
          <p:cNvPicPr preferRelativeResize="0"/>
          <p:nvPr/>
        </p:nvPicPr>
        <p:blipFill rotWithShape="1">
          <a:blip r:embed="rId3">
            <a:alphaModFix/>
          </a:blip>
          <a:srcRect l="11283" r="13193"/>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Algeria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Abdelkader Messahel,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71" name="Shape 71"/>
          <p:cNvPicPr preferRelativeResize="0"/>
          <p:nvPr/>
        </p:nvPicPr>
        <p:blipFill rotWithShape="1">
          <a:blip r:embed="rId3">
            <a:alphaModFix/>
          </a:blip>
          <a:srcRect l="11285" r="11308"/>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Honduras</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lnSpc>
                <a:spcPct val="115000"/>
              </a:lnSpc>
              <a:spcBef>
                <a:spcPts val="0"/>
              </a:spcBef>
              <a:spcAft>
                <a:spcPts val="0"/>
              </a:spcAft>
              <a:buNone/>
            </a:pPr>
            <a:r>
              <a:rPr lang="en" sz="1800">
                <a:solidFill>
                  <a:schemeClr val="accent3"/>
                </a:solidFill>
                <a:latin typeface="Average"/>
                <a:ea typeface="Average"/>
                <a:cs typeface="Average"/>
                <a:sym typeface="Average"/>
              </a:rPr>
              <a:t>H.E. Ms. Maria Dolores Aguero Lara, Minister for Foreign Affairs and International Cooperation</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34" name="Shape 234"/>
          <p:cNvPicPr preferRelativeResize="0"/>
          <p:nvPr/>
        </p:nvPicPr>
        <p:blipFill rotWithShape="1">
          <a:blip r:embed="rId3">
            <a:alphaModFix/>
          </a:blip>
          <a:srcRect l="13261" r="1121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Indonesia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Mrs. Retno Lestari Priansari Marsudi,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40" name="Shape 240"/>
          <p:cNvPicPr preferRelativeResize="0"/>
          <p:nvPr/>
        </p:nvPicPr>
        <p:blipFill rotWithShape="1">
          <a:blip r:embed="rId3">
            <a:alphaModFix/>
          </a:blip>
          <a:srcRect l="12885" r="1158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Ireland</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Simon Coveney,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46" name="Shape 246"/>
          <p:cNvPicPr preferRelativeResize="0"/>
          <p:nvPr/>
        </p:nvPicPr>
        <p:blipFill rotWithShape="1">
          <a:blip r:embed="rId3">
            <a:alphaModFix/>
          </a:blip>
          <a:srcRect l="9191" r="1528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Kazakhstan</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Kairat Umarov, Permanent Representative to the United Nations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 MARCH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52" name="Shape 252"/>
          <p:cNvPicPr preferRelativeResize="0"/>
          <p:nvPr/>
        </p:nvPicPr>
        <p:blipFill rotWithShape="1">
          <a:blip r:embed="rId3">
            <a:alphaModFix/>
          </a:blip>
          <a:srcRect l="21224" r="17628"/>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Kiribati</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Taneti Maamau</a:t>
            </a: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President, Head of Government and Minister for Foreign Affairs and Immigration</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58" name="Shape 258"/>
          <p:cNvPicPr preferRelativeResize="0"/>
          <p:nvPr/>
        </p:nvPicPr>
        <p:blipFill rotWithShape="1">
          <a:blip r:embed="rId3">
            <a:alphaModFix/>
          </a:blip>
          <a:srcRect l="14901" r="9569"/>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Laos</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Saleumxay Kommasith,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21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64" name="Shape 264"/>
          <p:cNvPicPr preferRelativeResize="0"/>
          <p:nvPr/>
        </p:nvPicPr>
        <p:blipFill rotWithShape="1">
          <a:blip r:embed="rId3">
            <a:alphaModFix/>
          </a:blip>
          <a:srcRect l="8936" r="27364"/>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Libya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Mohamed T. H. Siala, Minister for Foreign Affairs and International Cooperation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70" name="Shape 270"/>
          <p:cNvPicPr preferRelativeResize="0"/>
          <p:nvPr/>
        </p:nvPicPr>
        <p:blipFill rotWithShape="1">
          <a:blip r:embed="rId3">
            <a:alphaModFix/>
          </a:blip>
          <a:srcRect l="14365" r="1010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Liechtenstein</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Aurelia Frick,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76" name="Shape 276"/>
          <p:cNvPicPr preferRelativeResize="0"/>
          <p:nvPr/>
        </p:nvPicPr>
        <p:blipFill rotWithShape="1">
          <a:blip r:embed="rId3">
            <a:alphaModFix/>
          </a:blip>
          <a:srcRect l="12235" r="1223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Madagascar</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Hery Martial Rajaonarimampianina Rakotoarimanana,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82" name="Shape 282"/>
          <p:cNvPicPr preferRelativeResize="0"/>
          <p:nvPr/>
        </p:nvPicPr>
        <p:blipFill rotWithShape="1">
          <a:blip r:embed="rId3">
            <a:alphaModFix/>
          </a:blip>
          <a:srcRect l="18962" r="17338"/>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Malawi</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Emmanuel Fabiano, Minister for Foreign Affairs and International Cooperation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88" name="Shape 288"/>
          <p:cNvPicPr preferRelativeResize="0"/>
          <p:nvPr/>
        </p:nvPicPr>
        <p:blipFill rotWithShape="1">
          <a:blip r:embed="rId3">
            <a:alphaModFix/>
          </a:blip>
          <a:srcRect l="13133" r="11343"/>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Austria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Mr. Sebastian Kurz,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77" name="Shape 77"/>
          <p:cNvPicPr preferRelativeResize="0"/>
          <p:nvPr/>
        </p:nvPicPr>
        <p:blipFill rotWithShape="1">
          <a:blip r:embed="rId3">
            <a:alphaModFix/>
          </a:blip>
          <a:srcRect l="12764" r="1170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Malaysia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Dato Sri Anifah Aman,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294" name="Shape 294"/>
          <p:cNvPicPr preferRelativeResize="0"/>
          <p:nvPr/>
        </p:nvPicPr>
        <p:blipFill rotWithShape="1">
          <a:blip r:embed="rId3">
            <a:alphaModFix/>
          </a:blip>
          <a:srcRect l="13874" r="1059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Mexico</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Luis Videgaray Caso, Secretary of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00" name="Shape 300"/>
          <p:cNvPicPr preferRelativeResize="0"/>
          <p:nvPr/>
        </p:nvPicPr>
        <p:blipFill rotWithShape="1">
          <a:blip r:embed="rId3">
            <a:alphaModFix/>
          </a:blip>
          <a:srcRect l="9196" r="9204"/>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Mexico</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Miguel Ruíz Cabañas, Ambassador, Assistant Secretary for Multilateral Affairs and Human Rights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16 JANUARY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06" name="Shape 306"/>
          <p:cNvPicPr preferRelativeResize="0"/>
          <p:nvPr/>
        </p:nvPicPr>
        <p:blipFill rotWithShape="1">
          <a:blip r:embed="rId3">
            <a:alphaModFix/>
          </a:blip>
          <a:srcRect l="24433" r="11872"/>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Nepal</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Krishna Bahadur Mahara,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12" name="Shape 312"/>
          <p:cNvPicPr preferRelativeResize="0"/>
          <p:nvPr/>
        </p:nvPicPr>
        <p:blipFill rotWithShape="1">
          <a:blip r:embed="rId3">
            <a:alphaModFix/>
          </a:blip>
          <a:srcRect l="18201" r="627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New Zealand</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Craig Hawke, Permanent Representative to the United Nations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18" name="Shape 318"/>
          <p:cNvPicPr preferRelativeResize="0"/>
          <p:nvPr/>
        </p:nvPicPr>
        <p:blipFill rotWithShape="1">
          <a:blip r:embed="rId3">
            <a:alphaModFix/>
          </a:blip>
          <a:srcRect l="19312" r="5158"/>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Nicaragua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Maria Rubiales de Chamorro, Vice Minister of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22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24" name="Shape 324"/>
          <p:cNvPicPr preferRelativeResize="0"/>
          <p:nvPr/>
        </p:nvPicPr>
        <p:blipFill rotWithShape="1">
          <a:blip r:embed="rId3">
            <a:alphaModFix/>
          </a:blip>
          <a:srcRect l="20151" r="16158"/>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Nigeria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Geoffrey Onyeama,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30" name="Shape 330"/>
          <p:cNvPicPr preferRelativeResize="0"/>
          <p:nvPr/>
        </p:nvPicPr>
        <p:blipFill rotWithShape="1">
          <a:blip r:embed="rId3">
            <a:alphaModFix/>
          </a:blip>
          <a:srcRect l="17212" r="7258"/>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Palau</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Tommy Esang Remengesau,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3 MAY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36" name="Shape 336"/>
          <p:cNvPicPr preferRelativeResize="0"/>
          <p:nvPr/>
        </p:nvPicPr>
        <p:blipFill rotWithShape="1">
          <a:blip r:embed="rId3">
            <a:alphaModFix/>
          </a:blip>
          <a:srcRect l="5127" r="31729"/>
          <a:stretch/>
        </p:blipFill>
        <p:spPr>
          <a:xfrm>
            <a:off x="3319900" y="0"/>
            <a:ext cx="5824100" cy="5143499"/>
          </a:xfrm>
          <a:prstGeom prst="rect">
            <a:avLst/>
          </a:prstGeom>
          <a:noFill/>
          <a:ln>
            <a:noFill/>
          </a:ln>
        </p:spPr>
      </p:pic>
      <p:pic>
        <p:nvPicPr>
          <p:cNvPr id="337" name="Shape 337"/>
          <p:cNvPicPr preferRelativeResize="0"/>
          <p:nvPr/>
        </p:nvPicPr>
        <p:blipFill rotWithShape="1">
          <a:blip r:embed="rId4">
            <a:alphaModFix/>
          </a:blip>
          <a:srcRect l="8315" r="1615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Oswald"/>
                <a:ea typeface="Oswald"/>
                <a:cs typeface="Oswald"/>
                <a:sym typeface="Oswald"/>
              </a:rPr>
              <a:t>Palestine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Riad Al-Malki,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22 MARCH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43" name="Shape 343"/>
          <p:cNvPicPr preferRelativeResize="0"/>
          <p:nvPr/>
        </p:nvPicPr>
        <p:blipFill rotWithShape="1">
          <a:blip r:embed="rId3">
            <a:alphaModFix/>
          </a:blip>
          <a:srcRect r="15016"/>
          <a:stretch/>
        </p:blipFill>
        <p:spPr>
          <a:xfrm>
            <a:off x="3319900" y="0"/>
            <a:ext cx="5824101"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Panama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Isabel de Saint Malo de Alvarado, Vice-President and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49" name="Shape 349"/>
          <p:cNvPicPr preferRelativeResize="0"/>
          <p:nvPr/>
        </p:nvPicPr>
        <p:blipFill rotWithShape="1">
          <a:blip r:embed="rId3">
            <a:alphaModFix/>
          </a:blip>
          <a:srcRect l="18442" r="6034"/>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Austria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Jan Kickert, Permanent Representative to the United Nations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8 MAY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83" name="Shape 83"/>
          <p:cNvPicPr preferRelativeResize="0"/>
          <p:nvPr/>
        </p:nvPicPr>
        <p:blipFill rotWithShape="1">
          <a:blip r:embed="rId3">
            <a:alphaModFix/>
          </a:blip>
          <a:srcRect l="23732" r="12948"/>
          <a:stretch/>
        </p:blipFill>
        <p:spPr>
          <a:xfrm>
            <a:off x="3319900" y="0"/>
            <a:ext cx="5824099"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Paraguay</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Eladio Ramón Loizaga Lezcano,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55" name="Shape 355"/>
          <p:cNvPicPr preferRelativeResize="0"/>
          <p:nvPr/>
        </p:nvPicPr>
        <p:blipFill rotWithShape="1">
          <a:blip r:embed="rId3">
            <a:alphaModFix/>
          </a:blip>
          <a:srcRect l="19309" r="5172"/>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Peru</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Antonio Javier Alejandro García Revilla, Director General of Multilateral and Global Affairs of the Ministry of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61" name="Shape 361"/>
          <p:cNvPicPr preferRelativeResize="0"/>
          <p:nvPr/>
        </p:nvPicPr>
        <p:blipFill rotWithShape="1">
          <a:blip r:embed="rId3">
            <a:alphaModFix/>
          </a:blip>
          <a:srcRect l="14472" r="10225"/>
          <a:stretch/>
        </p:blipFill>
        <p:spPr>
          <a:xfrm>
            <a:off x="3319900" y="0"/>
            <a:ext cx="5824100" cy="51434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Philippines</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Alan Peter S. Cayetano, Secretary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67" name="Shape 367"/>
          <p:cNvPicPr preferRelativeResize="0"/>
          <p:nvPr/>
        </p:nvPicPr>
        <p:blipFill rotWithShape="1">
          <a:blip r:embed="rId3">
            <a:alphaModFix/>
          </a:blip>
          <a:srcRect l="15853" r="20452"/>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St Vincent &amp; Grenadines</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Ms. Inga Rhonda King, Permanent Representative to the United Nations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8 DECEMBER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73" name="Shape 373"/>
          <p:cNvPicPr preferRelativeResize="0"/>
          <p:nvPr/>
        </p:nvPicPr>
        <p:blipFill rotWithShape="1">
          <a:blip r:embed="rId3">
            <a:alphaModFix/>
          </a:blip>
          <a:srcRect l="19234" r="17075"/>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Samoa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Tuila’epa Sailele Malielegaoi, Prime Minister and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79" name="Shape 379"/>
          <p:cNvPicPr preferRelativeResize="0"/>
          <p:nvPr/>
        </p:nvPicPr>
        <p:blipFill rotWithShape="1">
          <a:blip r:embed="rId3">
            <a:alphaModFix/>
          </a:blip>
          <a:srcRect l="11027" r="13444"/>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San Marino</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Nicola Renzi, Minister for Foreign and Political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85" name="Shape 385"/>
          <p:cNvPicPr preferRelativeResize="0"/>
          <p:nvPr/>
        </p:nvPicPr>
        <p:blipFill rotWithShape="1">
          <a:blip r:embed="rId3">
            <a:alphaModFix/>
          </a:blip>
          <a:srcRect l="3757" r="32552"/>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São Tomé</a:t>
            </a:r>
            <a:endParaRPr sz="3600"/>
          </a:p>
          <a:p>
            <a:pPr marL="0" lvl="0" indent="0" algn="l" rtl="0">
              <a:spcBef>
                <a:spcPts val="0"/>
              </a:spcBef>
              <a:spcAft>
                <a:spcPts val="0"/>
              </a:spcAft>
              <a:buNone/>
            </a:pPr>
            <a:r>
              <a:rPr lang="en" sz="3600"/>
              <a:t>&amp; Príncipe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Urbino José Gonçalves Botelho, Minister for Foreign Affairs and Communities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91" name="Shape 391"/>
          <p:cNvPicPr preferRelativeResize="0"/>
          <p:nvPr/>
        </p:nvPicPr>
        <p:blipFill rotWithShape="1">
          <a:blip r:embed="rId3">
            <a:alphaModFix/>
          </a:blip>
          <a:srcRect l="18812" r="5664"/>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South Africa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Jacob Zuma, President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397" name="Shape 397"/>
          <p:cNvPicPr preferRelativeResize="0"/>
          <p:nvPr/>
        </p:nvPicPr>
        <p:blipFill rotWithShape="1">
          <a:blip r:embed="rId3">
            <a:alphaModFix/>
          </a:blip>
          <a:srcRect l="13522" r="12056"/>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Thailand</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Don Pramudwinai,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03" name="Shape 403"/>
          <p:cNvPicPr preferRelativeResize="0"/>
          <p:nvPr/>
        </p:nvPicPr>
        <p:blipFill rotWithShape="1">
          <a:blip r:embed="rId3">
            <a:alphaModFix/>
          </a:blip>
          <a:srcRect l="15482" r="8994"/>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Thailand</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Don Pramudwinai,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09" name="Shape 409"/>
          <p:cNvPicPr preferRelativeResize="0"/>
          <p:nvPr/>
        </p:nvPicPr>
        <p:blipFill rotWithShape="1">
          <a:blip r:embed="rId3">
            <a:alphaModFix/>
          </a:blip>
          <a:srcRect l="911" t="5942" b="6545"/>
          <a:stretch/>
        </p:blipFill>
        <p:spPr>
          <a:xfrm>
            <a:off x="3319900" y="0"/>
            <a:ext cx="5824099"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Bangladesh</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Abul Hassan Mahmood Ali,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89" name="Shape 89"/>
          <p:cNvPicPr preferRelativeResize="0"/>
          <p:nvPr/>
        </p:nvPicPr>
        <p:blipFill rotWithShape="1">
          <a:blip r:embed="rId3">
            <a:alphaModFix/>
          </a:blip>
          <a:srcRect l="5127" r="31729"/>
          <a:stretch/>
        </p:blipFill>
        <p:spPr>
          <a:xfrm>
            <a:off x="3319900" y="0"/>
            <a:ext cx="5824100" cy="5143499"/>
          </a:xfrm>
          <a:prstGeom prst="rect">
            <a:avLst/>
          </a:prstGeom>
          <a:noFill/>
          <a:ln>
            <a:noFill/>
          </a:ln>
        </p:spPr>
      </p:pic>
      <p:pic>
        <p:nvPicPr>
          <p:cNvPr id="90" name="Shape 90"/>
          <p:cNvPicPr preferRelativeResize="0"/>
          <p:nvPr/>
        </p:nvPicPr>
        <p:blipFill rotWithShape="1">
          <a:blip r:embed="rId4">
            <a:alphaModFix/>
          </a:blip>
          <a:srcRect l="21283" r="3187"/>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Togo</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Robert Dussey</a:t>
            </a: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Minister of State, Minister for Foreign Affairs, Cooperation and African Integration</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15" name="Shape 415"/>
          <p:cNvPicPr preferRelativeResize="0"/>
          <p:nvPr/>
        </p:nvPicPr>
        <p:blipFill rotWithShape="1">
          <a:blip r:embed="rId3">
            <a:alphaModFix/>
          </a:blip>
          <a:srcRect l="12243" r="12228"/>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Tuvalu</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Enele Sosene Sopoaga, Prime Minister</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21" name="Shape 421"/>
          <p:cNvPicPr preferRelativeResize="0"/>
          <p:nvPr/>
        </p:nvPicPr>
        <p:blipFill rotWithShape="1">
          <a:blip r:embed="rId3">
            <a:alphaModFix/>
          </a:blip>
          <a:srcRect l="12241" r="12241"/>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Uruguay</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Elbio Rosselli, Permanent Representative to the United Nations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27" name="Shape 427"/>
          <p:cNvPicPr preferRelativeResize="0"/>
          <p:nvPr/>
        </p:nvPicPr>
        <p:blipFill rotWithShape="1">
          <a:blip r:embed="rId3">
            <a:alphaModFix/>
          </a:blip>
          <a:srcRect l="12764" r="11706"/>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Vanuatu</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Bruno Leingkone, Minister for Foreign Affairs, International Cooperation and External Trade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33" name="Shape 433"/>
          <p:cNvPicPr preferRelativeResize="0"/>
          <p:nvPr/>
        </p:nvPicPr>
        <p:blipFill rotWithShape="1">
          <a:blip r:embed="rId3">
            <a:alphaModFix/>
          </a:blip>
          <a:srcRect l="14734" r="9742"/>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Venezuela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Jorge Arreaza, Minister for Foreign Affairs</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39" name="Shape 439"/>
          <p:cNvPicPr preferRelativeResize="0"/>
          <p:nvPr/>
        </p:nvPicPr>
        <p:blipFill rotWithShape="1">
          <a:blip r:embed="rId3">
            <a:alphaModFix/>
          </a:blip>
          <a:srcRect l="12235" r="12235"/>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Venezuela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Samuel Moncada, Permanent Representative to the United Nations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27 MARCH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45" name="Shape 445"/>
          <p:cNvPicPr preferRelativeResize="0"/>
          <p:nvPr/>
        </p:nvPicPr>
        <p:blipFill rotWithShape="1">
          <a:blip r:embed="rId3">
            <a:alphaModFix/>
          </a:blip>
          <a:srcRect l="12973" r="23336"/>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Viet Nam</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Pham Binh Minh, Deputy Prime Minister and Minister for Foreign Affairs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22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51" name="Shape 451"/>
          <p:cNvPicPr preferRelativeResize="0"/>
          <p:nvPr/>
        </p:nvPicPr>
        <p:blipFill rotWithShape="1">
          <a:blip r:embed="rId3">
            <a:alphaModFix/>
          </a:blip>
          <a:srcRect l="2917" r="33388"/>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Viet Nam</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Mrs. Nguyen Phuong Nga, Permanent Representative to the United Nations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RATIFICATION</a:t>
            </a:r>
            <a:endParaRPr sz="1200">
              <a:solidFill>
                <a:schemeClr val="accent3"/>
              </a:solidFill>
            </a:endParaRPr>
          </a:p>
          <a:p>
            <a:pPr marL="0" lvl="0" indent="0" algn="l" rtl="0">
              <a:spcBef>
                <a:spcPts val="0"/>
              </a:spcBef>
              <a:spcAft>
                <a:spcPts val="0"/>
              </a:spcAft>
              <a:buNone/>
            </a:pPr>
            <a:r>
              <a:rPr lang="en" sz="1200">
                <a:solidFill>
                  <a:schemeClr val="accent3"/>
                </a:solidFill>
              </a:rPr>
              <a:t>17 MAY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457" name="Shape 457"/>
          <p:cNvPicPr preferRelativeResize="0"/>
          <p:nvPr/>
        </p:nvPicPr>
        <p:blipFill rotWithShape="1">
          <a:blip r:embed="rId3">
            <a:alphaModFix/>
          </a:blip>
          <a:srcRect l="20578" r="15731"/>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ctrTitle"/>
          </p:nvPr>
        </p:nvSpPr>
        <p:spPr>
          <a:xfrm>
            <a:off x="960150" y="288600"/>
            <a:ext cx="7223700" cy="4566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800">
                <a:solidFill>
                  <a:schemeClr val="accent3"/>
                </a:solidFill>
                <a:latin typeface="Average"/>
                <a:ea typeface="Average"/>
                <a:cs typeface="Average"/>
                <a:sym typeface="Average"/>
              </a:rPr>
              <a:t>Images courtesy of the UN Office of Legal Affairs</a:t>
            </a: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a:p>
            <a:pPr marL="0" lvl="0" indent="0" rtl="0">
              <a:spcBef>
                <a:spcPts val="0"/>
              </a:spcBef>
              <a:spcAft>
                <a:spcPts val="0"/>
              </a:spcAft>
              <a:buNone/>
            </a:pPr>
            <a:endParaRPr sz="1800">
              <a:solidFill>
                <a:schemeClr val="accent3"/>
              </a:solidFill>
              <a:latin typeface="Average"/>
              <a:ea typeface="Average"/>
              <a:cs typeface="Average"/>
              <a:sym typeface="Average"/>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Bolivia</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Evo Morales Ayma, Constitutional President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16 APRIL 2018</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96" name="Shape 96"/>
          <p:cNvPicPr preferRelativeResize="0"/>
          <p:nvPr/>
        </p:nvPicPr>
        <p:blipFill rotWithShape="1">
          <a:blip r:embed="rId3">
            <a:alphaModFix/>
          </a:blip>
          <a:srcRect r="24806"/>
          <a:stretch/>
        </p:blipFill>
        <p:spPr>
          <a:xfrm>
            <a:off x="3319900" y="0"/>
            <a:ext cx="58241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Brazil</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Michel Temer, President</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02" name="Shape 102"/>
          <p:cNvPicPr preferRelativeResize="0"/>
          <p:nvPr/>
        </p:nvPicPr>
        <p:blipFill rotWithShape="1">
          <a:blip r:embed="rId3">
            <a:alphaModFix/>
          </a:blip>
          <a:srcRect l="10913" r="13563"/>
          <a:stretch/>
        </p:blipFill>
        <p:spPr>
          <a:xfrm>
            <a:off x="3319900" y="0"/>
            <a:ext cx="5824100" cy="51435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360300" y="255000"/>
            <a:ext cx="2611500" cy="456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Cabo Verde</a:t>
            </a:r>
            <a:endParaRPr sz="3600">
              <a:latin typeface="Oswald"/>
              <a:ea typeface="Oswald"/>
              <a:cs typeface="Oswald"/>
              <a:sym typeface="Oswald"/>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800">
                <a:solidFill>
                  <a:schemeClr val="accent3"/>
                </a:solidFill>
                <a:latin typeface="Average"/>
                <a:ea typeface="Average"/>
                <a:cs typeface="Average"/>
                <a:sym typeface="Average"/>
              </a:rPr>
              <a:t>H.E. Mr. Luis Filipe Lopes Tavares, Minister for Foreign Affairs, Communities and Defense </a:t>
            </a:r>
            <a:endParaRPr sz="1800">
              <a:solidFill>
                <a:schemeClr val="accent3"/>
              </a:solidFill>
              <a:latin typeface="Average"/>
              <a:ea typeface="Average"/>
              <a:cs typeface="Average"/>
              <a:sym typeface="Average"/>
            </a:endParaRPr>
          </a:p>
          <a:p>
            <a:pPr marL="0" lvl="0" indent="0" algn="l" rtl="0">
              <a:spcBef>
                <a:spcPts val="0"/>
              </a:spcBef>
              <a:spcAft>
                <a:spcPts val="0"/>
              </a:spcAft>
              <a:buNone/>
            </a:pPr>
            <a:endParaRPr sz="1800">
              <a:solidFill>
                <a:schemeClr val="accent3"/>
              </a:solidFill>
              <a:latin typeface="Average"/>
              <a:ea typeface="Average"/>
              <a:cs typeface="Average"/>
              <a:sym typeface="Average"/>
            </a:endParaRPr>
          </a:p>
          <a:p>
            <a:pPr marL="0" lvl="0" indent="0" algn="l" rtl="0">
              <a:spcBef>
                <a:spcPts val="0"/>
              </a:spcBef>
              <a:spcAft>
                <a:spcPts val="0"/>
              </a:spcAft>
              <a:buNone/>
            </a:pPr>
            <a:r>
              <a:rPr lang="en" sz="1200">
                <a:solidFill>
                  <a:schemeClr val="accent3"/>
                </a:solidFill>
              </a:rPr>
              <a:t>SIGNATURE</a:t>
            </a:r>
            <a:endParaRPr sz="1200">
              <a:solidFill>
                <a:schemeClr val="accent3"/>
              </a:solidFill>
            </a:endParaRPr>
          </a:p>
          <a:p>
            <a:pPr marL="0" lvl="0" indent="0" algn="l" rtl="0">
              <a:spcBef>
                <a:spcPts val="0"/>
              </a:spcBef>
              <a:spcAft>
                <a:spcPts val="0"/>
              </a:spcAft>
              <a:buNone/>
            </a:pPr>
            <a:r>
              <a:rPr lang="en" sz="1200">
                <a:solidFill>
                  <a:schemeClr val="accent3"/>
                </a:solidFill>
              </a:rPr>
              <a:t>20 SEPTEMBER 2017</a:t>
            </a:r>
            <a:endParaRPr sz="1200">
              <a:solidFill>
                <a:schemeClr val="accent3"/>
              </a:solidFill>
            </a:endParaRPr>
          </a:p>
          <a:p>
            <a:pPr marL="0" lvl="0" indent="0" algn="l" rtl="0">
              <a:spcBef>
                <a:spcPts val="0"/>
              </a:spcBef>
              <a:spcAft>
                <a:spcPts val="0"/>
              </a:spcAft>
              <a:buNone/>
            </a:pPr>
            <a:endParaRPr sz="1200">
              <a:solidFill>
                <a:schemeClr val="accent3"/>
              </a:solidFill>
            </a:endParaRPr>
          </a:p>
        </p:txBody>
      </p:sp>
      <p:pic>
        <p:nvPicPr>
          <p:cNvPr id="108" name="Shape 108"/>
          <p:cNvPicPr preferRelativeResize="0"/>
          <p:nvPr/>
        </p:nvPicPr>
        <p:blipFill rotWithShape="1">
          <a:blip r:embed="rId3">
            <a:alphaModFix/>
          </a:blip>
          <a:srcRect l="14050" r="9215"/>
          <a:stretch/>
        </p:blipFill>
        <p:spPr>
          <a:xfrm>
            <a:off x="3319900" y="0"/>
            <a:ext cx="5824100" cy="51434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xmlns:p14="http://schemas.microsoft.com/office/powerpoint/2010/main" spd="med" advTm="300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1242</Words>
  <Application>Microsoft Macintosh PowerPoint</Application>
  <PresentationFormat>On-screen Show (16:9)</PresentationFormat>
  <Paragraphs>425</Paragraphs>
  <Slides>68</Slides>
  <Notes>68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Average</vt:lpstr>
      <vt:lpstr>Oswald</vt:lpstr>
      <vt:lpstr>Slate</vt:lpstr>
      <vt:lpstr>UN Treaty on the Prohibition of Nuclear Weapons 2017    SIGNATURE AND RATIFICATION      </vt:lpstr>
      <vt:lpstr>The Treaty on the Prohibition of Nuclear Weapons opened for signature at United Nations Headquarters on 20 September 2017.  It will enter into force 90 days after the fiftieth instrument of ratification, acceptance, approval or accession has been deposited.        </vt:lpstr>
      <vt:lpstr>Algeria  H.E. Mr. Abdelkader Messahel, Minister for Foreign Affairs  SIGNATURE 20 SEPTEMBER 2017 </vt:lpstr>
      <vt:lpstr>Austria  Mr. Sebastian Kurz, Minister for Foreign Affairs  SIGNATURE 20 SEPTEMBER 2017 </vt:lpstr>
      <vt:lpstr>Austria  H.E. Mr. Jan Kickert, Permanent Representative to the United Nations  RATIFICATION 8 MAY 2018 </vt:lpstr>
      <vt:lpstr>Bangladesh  H.E. Mr. Abul Hassan Mahmood Ali, Minister for Foreign Affairs  SIGNATURE 20 SEPTEMBER 2017 </vt:lpstr>
      <vt:lpstr>Bolivia  H.E. Mr. Evo Morales Ayma, Constitutional President   SIGNATURE 16 APRIL 2018 </vt:lpstr>
      <vt:lpstr>Brazil  H.E. Mr. Michel Temer, President  SIGNATURE 20 SEPTEMBER 2017 </vt:lpstr>
      <vt:lpstr>Cabo Verde  H.E. Mr. Luis Filipe Lopes Tavares, Minister for Foreign Affairs, Communities and Defense   SIGNATURE 20 SEPTEMBER 2017 </vt:lpstr>
      <vt:lpstr>Central African Republic  H.E. Mr. Faustin Archange Touadera, President   SIGNATURE 20 SEPTEMBER 2017 </vt:lpstr>
      <vt:lpstr>Chile  H.E. Ms. Michelle Bachelet Jeria, President   SIGNATURE 20 SEPTEMBER 2017 </vt:lpstr>
      <vt:lpstr>Comoros  H.E. Mr. Azali Assoumali, President   SIGNATURE 20 SEPTEMBER 2017 </vt:lpstr>
      <vt:lpstr>Republic of the Congo  H.E. Mr. Jean-Claude Gakosso, Minister of Foreign Affairs, Cooperation and Congolese Abroad  SIGNATURE 20 SEPTEMBER 2017 </vt:lpstr>
      <vt:lpstr>Costa Rica  Mr. Luis Guillermo Solís Rivera, President  SIGNATURE 20 SEPTEMBER 2017 </vt:lpstr>
      <vt:lpstr>Côte d’Ivoire  H.E. Mr. Marcel Amon-Tanoh, Minister for Foreign Affairs   SIGNATURE 20 SEPTEMBER 2017 </vt:lpstr>
      <vt:lpstr>Cuba  H.E. Mr. Bruno Eduardo Rodríguez Parrilla, Minister for Foreign Affairs   SIGNATURE 20 SEPTEMBER 2017 </vt:lpstr>
      <vt:lpstr>Cuba  H.E. Mrs. Anayansi Rodríguez Camejo, Permanent Representative to the United Nations  RATIFICATION 30 JANUARY 2018 </vt:lpstr>
      <vt:lpstr>Democratic Republic of the Congo  H.E. Mr. Leonard She Okitundu, Vice-Prime Minister and Minister for Foreign Affairs   SIGNATURE 20 SEPTEMBER 2017 </vt:lpstr>
      <vt:lpstr>Dominican Republic  H.E. Mr. Miguel Vargas Maldonado, Minister of Foreign Affairs  SIGNATURE 7 JUNE 2018 </vt:lpstr>
      <vt:lpstr>Ecuador  H.E. Mr. Lenin Moreno Garcés, President   SIGNATURE 20 SEPTEMBER 2017 </vt:lpstr>
      <vt:lpstr>El Salvador  H.E. Mr. Hugo Roger Martínez Bonilla, Minister for Foreign Affairs  SIGNATURE 20 SEPTEMBER 2017 </vt:lpstr>
      <vt:lpstr>Fiji  H.E. Mr. Josaia Voreqe Bainimarama, Prime Minister   SIGNATURE 20 SEPTEMBER 2017 </vt:lpstr>
      <vt:lpstr>The Gambia  H.E. Mr. Adama Barrow, President  SIGNATURE 20 SEPTEMBER 2017 </vt:lpstr>
      <vt:lpstr>Ghana  H.E. Ms. Shirley Ayorkor Botchwey, Minister for Foreign Affairs and Regional Integration  SIGNATURE 20 SEPTEMBER 2017 </vt:lpstr>
      <vt:lpstr>Guatemala  H.E. Ms. Sandra Erica Jovel Polanco, Minister of Foreign Affairs  SIGNATURE 20 SEPTEMBER 2017 </vt:lpstr>
      <vt:lpstr>Guyana  H.E. Mr. David Arthur Granger, President  SIGNATURE 20 SEPTEMBER 2017 </vt:lpstr>
      <vt:lpstr>Guyana  H.E. Mr. David Arthur Granger, President  RATIFICATION 20 SEPTEMBER 2017 </vt:lpstr>
      <vt:lpstr>Holy See  Archbishop Paul Richard Gallagher, Secretary for Relations with States   SIGNATURE 20 SEPTEMBER 2017 </vt:lpstr>
      <vt:lpstr>Holy See  Archbishop Paul Richard Gallagher, Secretary for Relations with States   RATIFICATION 20 SEPTEMBER 2017 </vt:lpstr>
      <vt:lpstr>Honduras  H.E. Ms. Maria Dolores Aguero Lara, Minister for Foreign Affairs and International Cooperation  SIGNATURE 20 SEPTEMBER 2017 </vt:lpstr>
      <vt:lpstr>Indonesia  H.E. Mrs. Retno Lestari Priansari Marsudi, Minister for Foreign Affairs    SIGNATURE 20 SEPTEMBER 2017 </vt:lpstr>
      <vt:lpstr>Ireland  H.E. Mr. Simon Coveney, Minister for Foreign Affairs   SIGNATURE 20 SEPTEMBER 2017 </vt:lpstr>
      <vt:lpstr>Kazakhstan  H.E. Mr. Kairat Umarov, Permanent Representative to the United Nations   SIGNATURE 2 MARCH 2018 </vt:lpstr>
      <vt:lpstr>Kiribati  H.E. Mr. Taneti Maamau President, Head of Government and Minister for Foreign Affairs and Immigration  SIGNATURE 20 SEPTEMBER 2017 </vt:lpstr>
      <vt:lpstr>Laos  H.E. Mr. Saleumxay Kommasith, Minister for Foreign Affairs   SIGNATURE 21 SEPTEMBER 2017 </vt:lpstr>
      <vt:lpstr>Libya  H.E. Mr. Mohamed T. H. Siala, Minister for Foreign Affairs and International Cooperation   SIGNATURE 20 SEPTEMBER 2017 </vt:lpstr>
      <vt:lpstr>Liechtenstein  H.E. Ms. Aurelia Frick, Minister for Foreign Affairs  SIGNATURE 20 SEPTEMBER 2017 </vt:lpstr>
      <vt:lpstr>Madagascar  H.E. Mr. Hery Martial Rajaonarimampianina Rakotoarimanana, President  SIGNATURE 20 SEPTEMBER 2017 </vt:lpstr>
      <vt:lpstr>Malawi  H.E. Mr. Emmanuel Fabiano, Minister for Foreign Affairs and International Cooperation   SIGNATURE 20 SEPTEMBER 2017 </vt:lpstr>
      <vt:lpstr>Malaysia  H.E. Mr. Dato Sri Anifah Aman, Minister for Foreign Affairs   SIGNATURE 20 SEPTEMBER 2017 </vt:lpstr>
      <vt:lpstr>Mexico  H.E. Mr. Luis Videgaray Caso, Secretary of Foreign Affairs   SIGNATURE 20 SEPTEMBER 2017 </vt:lpstr>
      <vt:lpstr>Mexico  H.E. Mr. Miguel Ruíz Cabañas, Ambassador, Assistant Secretary for Multilateral Affairs and Human Rights   RATIFICATION 16 JANUARY 2018 </vt:lpstr>
      <vt:lpstr>Nepal  H.E. Mr. Krishna Bahadur Mahara, Minister for Foreign Affairs  SIGNATURE 20 SEPTEMBER 2017 </vt:lpstr>
      <vt:lpstr>New Zealand  H.E. Mr. Craig Hawke, Permanent Representative to the United Nations   SIGNATURE 20 SEPTEMBER 2017 </vt:lpstr>
      <vt:lpstr>Nicaragua  H.E. Ms. Maria Rubiales de Chamorro, Vice Minister of Foreign Affairs   SIGNATURE 22 SEPTEMBER 2017 </vt:lpstr>
      <vt:lpstr>Nigeria  H.E. Mr. Geoffrey Onyeama, Minister for Foreign Affairs  SIGNATURE 20 SEPTEMBER 2017 </vt:lpstr>
      <vt:lpstr>Palau  H.E. Mr. Tommy Esang Remengesau, President  SIGNATURE 20 SEPTEMBER 2017  RATIFICATION 3 MAY 2018 </vt:lpstr>
      <vt:lpstr>Palestine  H.E. Mr. Riad Al-Malki, Minister for Foreign Affairs  SIGNATURE 20 SEPTEMBER 2017  RATIFICATION 22 MARCH 2018 </vt:lpstr>
      <vt:lpstr>Panama  H.E. Ms. Isabel de Saint Malo de Alvarado, Vice-President and Minister for Foreign Affairs  SIGNATURE 20 SEPTEMBER 2017 </vt:lpstr>
      <vt:lpstr>Paraguay  H.E. Mr. Eladio Ramón Loizaga Lezcano, Minister for Foreign Affairs   SIGNATURE 20 SEPTEMBER 2017 </vt:lpstr>
      <vt:lpstr>Peru  H.E. Mr. Antonio Javier Alejandro García Revilla, Director General of Multilateral and Global Affairs of the Ministry of Foreign Affairs  SIGNATURE 20 SEPTEMBER 2017 </vt:lpstr>
      <vt:lpstr>Philippines  H.E. Mr. Alan Peter S. Cayetano, Secretary for Foreign Affairs  SIGNATURE 20 SEPTEMBER 2017 </vt:lpstr>
      <vt:lpstr>St Vincent &amp; Grenadines  H.E. Ms. Inga Rhonda King, Permanent Representative to the United Nations   SIGNATURE 8 DECEMBER 2017 </vt:lpstr>
      <vt:lpstr>Samoa  H.E. Mr. Tuila’epa Sailele Malielegaoi, Prime Minister and Minister for Foreign Affairs  SIGNATURE 20 SEPTEMBER 2017 </vt:lpstr>
      <vt:lpstr>San Marino  H.E. Mr. Nicola Renzi, Minister for Foreign and Political Affairs  SIGNATURE 20 SEPTEMBER 2017 </vt:lpstr>
      <vt:lpstr>São Tomé &amp; Príncipe  H.E. Mr. Urbino José Gonçalves Botelho, Minister for Foreign Affairs and Communities  SIGNATURE 20 SEPTEMBER 2017 </vt:lpstr>
      <vt:lpstr>South Africa  H.E. Mr. Jacob Zuma, President   SIGNATURE 20 SEPTEMBER 2017 </vt:lpstr>
      <vt:lpstr>Thailand  H.E. Mr. Don Pramudwinai, Minister for Foreign Affairs  SIGNATURE 20 SEPTEMBER 2017 </vt:lpstr>
      <vt:lpstr>Thailand  H.E. Mr. Don Pramudwinai, Minister for Foreign Affairs  RATIFICATION 20 SEPTEMBER 2017 </vt:lpstr>
      <vt:lpstr>Togo  H.E. Mr. Robert Dussey Minister of State, Minister for Foreign Affairs, Cooperation and African Integration  SIGNATURE 20 SEPTEMBER 2017 </vt:lpstr>
      <vt:lpstr>Tuvalu  H.E. Mr. Enele Sosene Sopoaga, Prime Minister  SIGNATURE 20 SEPTEMBER 2017 </vt:lpstr>
      <vt:lpstr>Uruguay  H.E. Mr. Elbio Rosselli, Permanent Representative to the United Nations   SIGNATURE 20 SEPTEMBER 2017 </vt:lpstr>
      <vt:lpstr>Vanuatu  H.E. Mr. Bruno Leingkone, Minister for Foreign Affairs, International Cooperation and External Trade   SIGNATURE 20 SEPTEMBER 2017 </vt:lpstr>
      <vt:lpstr>Venezuela  H.E. Mr. Jorge Arreaza, Minister for Foreign Affairs  SIGNATURE 20 SEPTEMBER 2017 </vt:lpstr>
      <vt:lpstr>Venezuela  H.E. Mr. Samuel Moncada, Permanent Representative to the United Nations   RATIFICATION 27 MARCH 2018 </vt:lpstr>
      <vt:lpstr>Viet Nam  H.E. Mr. Pham Binh Minh, Deputy Prime Minister and Minister for Foreign Affairs   SIGNATURE 22 SEPTEMBER 2017 </vt:lpstr>
      <vt:lpstr>Viet Nam  H.E. Mrs. Nguyen Phuong Nga, Permanent Representative to the United Nations   RATIFICATION 17 MAY 2018 </vt:lpstr>
      <vt:lpstr>Images courtesy of the UN Office of Legal Affairs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Treaty on the Prohibition of Nuclear Weapons 2017    SIGNATURE AND RATIFICATION      </dc:title>
  <cp:lastModifiedBy>Tim Wright</cp:lastModifiedBy>
  <cp:revision>1</cp:revision>
  <dcterms:modified xsi:type="dcterms:W3CDTF">2018-06-14T01:37:34Z</dcterms:modified>
</cp:coreProperties>
</file>